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8F36E-BA76-4EDE-B06D-B2F37FDB9FB5}" type="datetimeFigureOut">
              <a:rPr lang="zh-HK" altLang="en-US" smtClean="0"/>
              <a:t>17/6/2016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50AAF-227F-4BC9-ADDC-8BCBA103BF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3618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686783" indent="-264147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56589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479225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1901861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324496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747132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169768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592403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5197E069-2722-42A4-8B87-4090C12B19FD}" type="slidenum">
              <a:rPr lang="zh-TW" altLang="en-US" sz="1100"/>
              <a:pPr/>
              <a:t>1</a:t>
            </a:fld>
            <a:endParaRPr lang="en-US" altLang="zh-TW" sz="11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686783" indent="-264147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56589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479225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1901861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324496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747132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169768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592403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57FA42FA-082C-4A23-A7C4-D84DBB1A7083}" type="slidenum">
              <a:rPr lang="zh-TW" altLang="en-US" sz="1100"/>
              <a:pPr/>
              <a:t>16</a:t>
            </a:fld>
            <a:endParaRPr lang="en-US" altLang="zh-TW" sz="11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686783" indent="-264147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56589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479225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1901861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324496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747132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169768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592403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5668CDE9-FDC3-44FB-975D-9E5B54CBBBA0}" type="slidenum">
              <a:rPr lang="zh-TW" altLang="en-US" sz="1100"/>
              <a:pPr/>
              <a:t>17</a:t>
            </a:fld>
            <a:endParaRPr lang="en-US" altLang="zh-TW" sz="11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686783" indent="-264147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56589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479225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1901861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324496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747132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169768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592403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53C908DB-3A41-4156-A670-70FDB41C045B}" type="slidenum">
              <a:rPr lang="zh-TW" altLang="en-US" sz="1100"/>
              <a:pPr/>
              <a:t>18</a:t>
            </a:fld>
            <a:endParaRPr lang="en-US" altLang="zh-TW" sz="11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686783" indent="-264147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56589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479225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1901861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324496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747132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169768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592403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B0080000-DDFB-4DA3-B278-D109A69B54AE}" type="slidenum">
              <a:rPr lang="zh-TW" altLang="en-US" sz="1100"/>
              <a:pPr/>
              <a:t>3</a:t>
            </a:fld>
            <a:endParaRPr lang="en-US" altLang="zh-TW" sz="11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686783" indent="-264147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56589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479225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1901861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324496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747132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169768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592403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4508E5DF-5A27-4955-98DC-CD421883AD0D}" type="slidenum">
              <a:rPr lang="zh-TW" altLang="en-US" sz="1100"/>
              <a:pPr/>
              <a:t>4</a:t>
            </a:fld>
            <a:endParaRPr lang="en-US" altLang="zh-TW" sz="11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686783" indent="-264147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56589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479225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1901861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324496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747132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169768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592403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4337A0BB-D203-45A7-95A6-65A42E0EE6AD}" type="slidenum">
              <a:rPr lang="zh-TW" altLang="en-US" sz="1100"/>
              <a:pPr/>
              <a:t>5</a:t>
            </a:fld>
            <a:endParaRPr lang="en-US" altLang="zh-TW" sz="11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zh-TW" altLang="en-US" smtClean="0">
              <a:latin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686783" indent="-264147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56589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479225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1901861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324496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747132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169768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592403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073DE801-F161-4F2A-873F-C7B367106FAB}" type="slidenum">
              <a:rPr lang="zh-TW" altLang="en-US" sz="1100"/>
              <a:pPr/>
              <a:t>7</a:t>
            </a:fld>
            <a:endParaRPr lang="en-US" altLang="zh-TW" sz="11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sz="1500">
              <a:latin typeface="標楷體" pitchFamily="65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686783" indent="-264147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56589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479225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1901861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324496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747132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169768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592403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3795BF77-C2BC-463E-8961-8B3286E5A7EB}" type="slidenum">
              <a:rPr lang="zh-TW" altLang="en-US" sz="1100"/>
              <a:pPr/>
              <a:t>12</a:t>
            </a:fld>
            <a:endParaRPr lang="en-US" altLang="zh-TW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11318" indent="-211318"/>
            <a:endParaRPr lang="zh-TW" altLang="en-US" smtClean="0">
              <a:latin typeface="標楷體" pitchFamily="65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686783" indent="-264147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56589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479225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1901861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324496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747132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169768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592403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1E5A0CA7-0F52-4607-9A15-F6376568D9CE}" type="slidenum">
              <a:rPr lang="zh-TW" altLang="en-US" sz="1100"/>
              <a:pPr/>
              <a:t>13</a:t>
            </a:fld>
            <a:endParaRPr lang="en-US" altLang="zh-TW" sz="11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686783" indent="-264147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56589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479225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1901861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324496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747132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169768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592403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D03DD95B-4CBD-4DBF-B739-A220095528DB}" type="slidenum">
              <a:rPr lang="zh-TW" altLang="en-US" sz="1100"/>
              <a:pPr/>
              <a:t>14</a:t>
            </a:fld>
            <a:endParaRPr lang="en-US" altLang="zh-TW" sz="11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686783" indent="-264147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056589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479225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1901861" indent="-211318" defTabSz="877556"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324496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747132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169768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592403" indent="-211318" defTabSz="877556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879583A5-F593-498F-8E6B-7D1126A2F38D}" type="slidenum">
              <a:rPr lang="zh-TW" altLang="en-US" sz="1100"/>
              <a:pPr/>
              <a:t>15</a:t>
            </a:fld>
            <a:endParaRPr lang="en-US" altLang="zh-TW" sz="11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2016/6/17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752600"/>
            <a:ext cx="4114800" cy="4343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752600"/>
            <a:ext cx="4114800" cy="4343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498F3-762E-43A2-9974-650A2905AD0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143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2016/6/17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2016/6/17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2016/6/17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2016/6/17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2016/6/17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2016/6/17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2016/6/17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074"/>
          <p:cNvSpPr>
            <a:spLocks noGrp="1" noChangeArrowheads="1"/>
          </p:cNvSpPr>
          <p:nvPr>
            <p:ph type="ctrTitle"/>
          </p:nvPr>
        </p:nvSpPr>
        <p:spPr>
          <a:xfrm>
            <a:off x="1187624" y="620688"/>
            <a:ext cx="7721600" cy="1143000"/>
          </a:xfrm>
        </p:spPr>
        <p:txBody>
          <a:bodyPr/>
          <a:lstStyle/>
          <a:p>
            <a:pPr eaLnBrk="1" hangingPunct="1"/>
            <a:r>
              <a:rPr kumimoji="1" lang="zh-TW" altLang="en-US" sz="4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行動學習分享</a:t>
            </a:r>
          </a:p>
        </p:txBody>
      </p:sp>
      <p:sp>
        <p:nvSpPr>
          <p:cNvPr id="24579" name="Rectangle 3075"/>
          <p:cNvSpPr>
            <a:spLocks noGrp="1" noChangeArrowheads="1"/>
          </p:cNvSpPr>
          <p:nvPr>
            <p:ph type="subTitle" idx="1"/>
          </p:nvPr>
        </p:nvSpPr>
        <p:spPr>
          <a:xfrm>
            <a:off x="-12552" y="2417762"/>
            <a:ext cx="6744791" cy="3675533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kumimoji="1" lang="zh-TW" altLang="en-US" sz="4400" b="1" dirty="0" smtClean="0">
                <a:solidFill>
                  <a:schemeClr val="tx1"/>
                </a:solidFill>
                <a:latin typeface="+mj-ea"/>
                <a:ea typeface="+mj-ea"/>
              </a:rPr>
              <a:t>中四級經濟科</a:t>
            </a:r>
            <a:endParaRPr kumimoji="1" lang="en-US" altLang="zh-TW" sz="4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hangingPunct="1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kumimoji="1" lang="zh-TW" altLang="en-US" sz="8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分工 </a:t>
            </a:r>
          </a:p>
        </p:txBody>
      </p:sp>
      <p:pic>
        <p:nvPicPr>
          <p:cNvPr id="3076" name="Picture 307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501008"/>
            <a:ext cx="2438400" cy="222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2" descr="F:\header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4826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910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4800" b="1" dirty="0" smtClean="0"/>
              <a:t>製造魚的步驟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775"/>
            <a:ext cx="8382000" cy="44672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TW" sz="3600" b="1" dirty="0" smtClean="0">
                <a:latin typeface="Adobe 繁黑體 Std B" pitchFamily="34" charset="-120"/>
                <a:ea typeface="Adobe 繁黑體 Std B" pitchFamily="34" charset="-120"/>
              </a:rPr>
              <a:t>9.</a:t>
            </a:r>
            <a:r>
              <a:rPr lang="zh-TW" altLang="en-US" sz="3600" b="1" dirty="0" smtClean="0">
                <a:latin typeface="Adobe 繁黑體 Std B" pitchFamily="34" charset="-120"/>
                <a:ea typeface="Adobe 繁黑體 Std B" pitchFamily="34" charset="-120"/>
              </a:rPr>
              <a:t>在1/2</a:t>
            </a:r>
            <a:r>
              <a:rPr lang="en-US" altLang="zh-TW" sz="3600" b="1" dirty="0" smtClean="0">
                <a:latin typeface="Adobe 繁黑體 Std B" pitchFamily="34" charset="-120"/>
                <a:ea typeface="Adobe 繁黑體 Std B" pitchFamily="34" charset="-120"/>
              </a:rPr>
              <a:t>” x 3”</a:t>
            </a:r>
            <a:r>
              <a:rPr lang="zh-TW" altLang="en-US" sz="3600" b="1" dirty="0" smtClean="0">
                <a:latin typeface="Adobe 繁黑體 Std B" pitchFamily="34" charset="-120"/>
                <a:ea typeface="Adobe 繁黑體 Std B" pitchFamily="34" charset="-120"/>
              </a:rPr>
              <a:t>的長方型紙上端寫上組號，再將紙條貼在魚身，作為該產品的商標。</a:t>
            </a:r>
          </a:p>
          <a:p>
            <a:pPr lvl="1" eaLnBrk="1" hangingPunct="1"/>
            <a:endParaRPr lang="zh-TW" altLang="en-US" sz="3600" b="1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3824288" y="2357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HK" altLang="en-US"/>
          </a:p>
        </p:txBody>
      </p:sp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924175"/>
            <a:ext cx="2679700" cy="357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19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800" b="1" smtClean="0"/>
              <a:t>製造魚的步驟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8218488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>10.</a:t>
            </a: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由一位組員作品質檢查，然後貼在黑板的壁報紙上。</a:t>
            </a:r>
            <a:endParaRPr lang="zh-TW" altLang="en-US" sz="3200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7885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715" y="3236214"/>
            <a:ext cx="1814170" cy="137617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068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1" smtClean="0">
                <a:latin typeface="標楷體" pitchFamily="65" charset="-120"/>
              </a:rPr>
              <a:t>活動前的生產會議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8075613" cy="4343400"/>
          </a:xfrm>
        </p:spPr>
        <p:txBody>
          <a:bodyPr/>
          <a:lstStyle/>
          <a:p>
            <a:pPr eaLnBrk="1" hangingPunct="1"/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在學生生產之前，有五分鐘時間進行一個「生產會議」，在會議內，你們可以計劃一下怎樣生產。</a:t>
            </a:r>
          </a:p>
          <a:p>
            <a:pPr eaLnBrk="1" hangingPunct="1"/>
            <a:endParaRPr lang="zh-TW" altLang="en-US" sz="3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/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十分鐘的生產時間開始。</a:t>
            </a:r>
          </a:p>
          <a:p>
            <a:pPr eaLnBrk="1" hangingPunct="1"/>
            <a:endParaRPr lang="zh-TW" altLang="en-US" sz="3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/>
            <a:endParaRPr lang="zh-TW" altLang="en-US" sz="2000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84997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272" y="3022244"/>
            <a:ext cx="1591056" cy="18041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272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800" b="1" smtClean="0"/>
              <a:t>遊戲規則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6203032" cy="4343400"/>
          </a:xfrm>
        </p:spPr>
        <p:txBody>
          <a:bodyPr/>
          <a:lstStyle/>
          <a:p>
            <a:pPr eaLnBrk="1" hangingPunct="1"/>
            <a:r>
              <a:rPr lang="zh-TW" altLang="en-US" sz="3600" b="1" dirty="0" smtClean="0">
                <a:latin typeface="Adobe 繁黑體 Std B" pitchFamily="34" charset="-120"/>
                <a:ea typeface="Adobe 繁黑體 Std B" pitchFamily="34" charset="-120"/>
              </a:rPr>
              <a:t>共十分鐘的製造時間。</a:t>
            </a:r>
          </a:p>
          <a:p>
            <a:pPr eaLnBrk="1" hangingPunct="1"/>
            <a:endParaRPr lang="zh-TW" altLang="en-US" sz="36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/>
            <a:r>
              <a:rPr lang="zh-TW" altLang="en-US" sz="3600" b="1" dirty="0" smtClean="0">
                <a:latin typeface="Adobe 繁黑體 Std B" pitchFamily="34" charset="-120"/>
                <a:ea typeface="Adobe 繁黑體 Std B" pitchFamily="34" charset="-120"/>
              </a:rPr>
              <a:t>只會計算貼在黑板上的魚。 </a:t>
            </a:r>
          </a:p>
          <a:p>
            <a:pPr eaLnBrk="1" hangingPunct="1"/>
            <a:endParaRPr lang="zh-TW" altLang="en-US" sz="36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/>
            <a:r>
              <a:rPr lang="zh-TW" altLang="en-US" sz="3600" b="1" dirty="0" smtClean="0">
                <a:latin typeface="Adobe 繁黑體 Std B" pitchFamily="34" charset="-120"/>
                <a:ea typeface="Adobe 繁黑體 Std B" pitchFamily="34" charset="-120"/>
              </a:rPr>
              <a:t>製造魚數量最多的一組同學會勝出。</a:t>
            </a:r>
          </a:p>
          <a:p>
            <a:pPr eaLnBrk="1" hangingPunct="1"/>
            <a:endParaRPr lang="zh-TW" altLang="en-US" sz="36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/>
            <a:endParaRPr lang="zh-TW" altLang="en-US" sz="28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/>
            <a:endParaRPr lang="zh-TW" altLang="en-US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/>
            <a:endParaRPr lang="zh-TW" altLang="en-US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7987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356992"/>
            <a:ext cx="2258568" cy="309524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778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800" b="1" smtClean="0"/>
              <a:t>遊戲規則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3600" b="1" dirty="0" smtClean="0">
                <a:latin typeface="Adobe 繁黑體 Std B" pitchFamily="34" charset="-120"/>
                <a:ea typeface="Adobe 繁黑體 Std B" pitchFamily="34" charset="-120"/>
              </a:rPr>
              <a:t>已完成的魚將會以以下的標準分級：</a:t>
            </a:r>
          </a:p>
          <a:p>
            <a:pPr lvl="1" eaLnBrk="1" hangingPunct="1">
              <a:lnSpc>
                <a:spcPct val="90000"/>
              </a:lnSpc>
              <a:buClr>
                <a:srgbClr val="6600FF"/>
              </a:buClr>
              <a:buFont typeface="Wingdings" pitchFamily="2" charset="2"/>
              <a:buChar char="n"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魚的正確大小尺寸。 </a:t>
            </a:r>
          </a:p>
          <a:p>
            <a:pPr lvl="1" eaLnBrk="1" hangingPunct="1">
              <a:lnSpc>
                <a:spcPct val="90000"/>
              </a:lnSpc>
              <a:buClr>
                <a:srgbClr val="6600FF"/>
              </a:buClr>
              <a:buFont typeface="Wingdings" pitchFamily="2" charset="2"/>
              <a:buChar char="n"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魚口的正確大小尺寸。</a:t>
            </a:r>
          </a:p>
          <a:p>
            <a:pPr lvl="1" eaLnBrk="1" hangingPunct="1">
              <a:lnSpc>
                <a:spcPct val="90000"/>
              </a:lnSpc>
              <a:buClr>
                <a:srgbClr val="6600FF"/>
              </a:buClr>
              <a:buFont typeface="Wingdings" pitchFamily="2" charset="2"/>
              <a:buChar char="n"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準確的魚眼</a:t>
            </a: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位置</a:t>
            </a: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。</a:t>
            </a:r>
          </a:p>
          <a:p>
            <a:pPr lvl="1" eaLnBrk="1" hangingPunct="1">
              <a:lnSpc>
                <a:spcPct val="90000"/>
              </a:lnSpc>
              <a:buClr>
                <a:srgbClr val="6600FF"/>
              </a:buClr>
              <a:buFont typeface="Wingdings" pitchFamily="2" charset="2"/>
              <a:buChar char="n"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明確的商標。</a:t>
            </a:r>
          </a:p>
          <a:p>
            <a:pPr lvl="1" eaLnBrk="1" hangingPunct="1">
              <a:lnSpc>
                <a:spcPct val="90000"/>
              </a:lnSpc>
              <a:buClr>
                <a:srgbClr val="6600FF"/>
              </a:buClr>
              <a:buFont typeface="Wingdings" pitchFamily="2" charset="2"/>
              <a:buChar char="n"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整條魚的準確性。</a:t>
            </a:r>
          </a:p>
          <a:p>
            <a:pPr lvl="1" eaLnBrk="1" hangingPunct="1">
              <a:lnSpc>
                <a:spcPct val="90000"/>
              </a:lnSpc>
              <a:buClr>
                <a:srgbClr val="6600FF"/>
              </a:buClr>
            </a:pPr>
            <a:endParaRPr lang="zh-TW" altLang="en-US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800" b="1" dirty="0" smtClean="0">
                <a:solidFill>
                  <a:srgbClr val="6600FF"/>
                </a:solidFill>
                <a:latin typeface="Adobe 繁黑體 Std B" pitchFamily="34" charset="-120"/>
                <a:ea typeface="Adobe 繁黑體 Std B" pitchFamily="34" charset="-120"/>
              </a:rPr>
              <a:t>每條完整無缺的魚會給五分　</a:t>
            </a: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及　</a:t>
            </a:r>
            <a:r>
              <a:rPr lang="zh-TW" altLang="en-US" sz="2800" b="1" dirty="0" smtClean="0">
                <a:solidFill>
                  <a:schemeClr val="accent1"/>
                </a:solidFill>
                <a:latin typeface="Adobe 繁黑體 Std B" pitchFamily="34" charset="-120"/>
                <a:ea typeface="Adobe 繁黑體 Std B" pitchFamily="34" charset="-120"/>
              </a:rPr>
              <a:t>每一個被發現的錯處倒扣一分</a:t>
            </a: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。</a:t>
            </a:r>
            <a:endParaRPr lang="zh-TW" altLang="en-US" sz="3600" b="1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492375"/>
            <a:ext cx="2133600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807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1" smtClean="0">
                <a:latin typeface="Arial Black" pitchFamily="34" charset="0"/>
              </a:rPr>
              <a:t>學生的工具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68649"/>
            <a:ext cx="8382000" cy="48768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zh-TW" sz="2800" b="1" dirty="0" smtClean="0">
                <a:latin typeface="Adobe 繁黑體 Std B" pitchFamily="34" charset="-120"/>
                <a:ea typeface="Adobe 繁黑體 Std B" pitchFamily="34" charset="-120"/>
              </a:rPr>
              <a:t>10</a:t>
            </a: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張彩色</a:t>
            </a:r>
            <a:r>
              <a:rPr lang="en-US" altLang="zh-TW" sz="2800" b="1" dirty="0" smtClean="0">
                <a:latin typeface="Adobe 繁黑體 Std B" pitchFamily="34" charset="-120"/>
                <a:ea typeface="Adobe 繁黑體 Std B" pitchFamily="34" charset="-120"/>
              </a:rPr>
              <a:t>A4</a:t>
            </a: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紙。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zh-TW" altLang="en-US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zh-TW" sz="2800" b="1" dirty="0" smtClean="0">
                <a:latin typeface="Adobe 繁黑體 Std B" pitchFamily="34" charset="-120"/>
                <a:ea typeface="Adobe 繁黑體 Std B" pitchFamily="34" charset="-120"/>
              </a:rPr>
              <a:t>3</a:t>
            </a: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張白色</a:t>
            </a:r>
            <a:r>
              <a:rPr lang="en-US" altLang="zh-TW" sz="2800" b="1" dirty="0" smtClean="0">
                <a:latin typeface="Adobe 繁黑體 Std B" pitchFamily="34" charset="-120"/>
                <a:ea typeface="Adobe 繁黑體 Std B" pitchFamily="34" charset="-120"/>
              </a:rPr>
              <a:t>A4</a:t>
            </a: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紙。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en-US" altLang="zh-TW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剪刀。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zh-TW" altLang="en-US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尺。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en-US" altLang="zh-TW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黑色水筆。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en-US" altLang="zh-TW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膠水。</a:t>
            </a:r>
            <a:endParaRPr lang="en-US" altLang="zh-TW" sz="2800" b="1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1054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198688"/>
            <a:ext cx="4191000" cy="381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28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1" smtClean="0"/>
              <a:t>經驗分享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8291513" cy="4343400"/>
          </a:xfrm>
        </p:spPr>
        <p:txBody>
          <a:bodyPr/>
          <a:lstStyle/>
          <a:p>
            <a:pPr eaLnBrk="1" hangingPunct="1"/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在生產過程中，有何體驗。請每組輪流把報紙貼在黑板上及詳述重點：</a:t>
            </a:r>
          </a:p>
          <a:p>
            <a:pPr eaLnBrk="1" hangingPunct="1"/>
            <a:endParaRPr lang="zh-TW" altLang="en-US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lvl="1" eaLnBrk="1" hangingPunct="1"/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在疊咭紙製造魚時 </a:t>
            </a:r>
            <a:r>
              <a:rPr lang="zh-TW" altLang="en-US" sz="2800" b="1" dirty="0" smtClean="0">
                <a:solidFill>
                  <a:srgbClr val="6600FF"/>
                </a:solidFill>
                <a:latin typeface="Adobe 繁黑體 Std B" pitchFamily="34" charset="-120"/>
                <a:ea typeface="Adobe 繁黑體 Std B" pitchFamily="34" charset="-120"/>
              </a:rPr>
              <a:t>遇到什麼難處</a:t>
            </a: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。</a:t>
            </a:r>
          </a:p>
          <a:p>
            <a:pPr lvl="1" eaLnBrk="1" hangingPunct="1"/>
            <a:endParaRPr lang="zh-TW" altLang="en-US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lvl="1" eaLnBrk="1" hangingPunct="1"/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有何</a:t>
            </a:r>
            <a:r>
              <a:rPr lang="zh-TW" altLang="en-US" sz="2800" b="1" dirty="0" smtClean="0">
                <a:solidFill>
                  <a:srgbClr val="6600FF"/>
                </a:solidFill>
                <a:latin typeface="Adobe 繁黑體 Std B" pitchFamily="34" charset="-120"/>
                <a:ea typeface="Adobe 繁黑體 Std B" pitchFamily="34" charset="-120"/>
              </a:rPr>
              <a:t>改進的建議</a:t>
            </a: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。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0447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1" smtClean="0"/>
              <a:t>經驗分享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8291513" cy="43434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分工提高生產力的原因：</a:t>
            </a:r>
          </a:p>
          <a:p>
            <a:pPr eaLnBrk="1" hangingPunct="1">
              <a:defRPr/>
            </a:pPr>
            <a:endParaRPr lang="zh-TW" altLang="en-US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971550" lvl="1" indent="-514350" eaLnBrk="1" hangingPunct="1">
              <a:buFont typeface="+mj-lt"/>
              <a:buAutoNum type="arabicPeriod"/>
              <a:defRPr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重複工作，熟能生巧</a:t>
            </a:r>
            <a:endParaRPr lang="en-US" altLang="zh-TW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971550" lvl="1" indent="-514350" eaLnBrk="1" hangingPunct="1">
              <a:buFont typeface="+mj-lt"/>
              <a:buAutoNum type="arabicPeriod"/>
              <a:defRPr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合適的人做合適的工作，接長處分工</a:t>
            </a:r>
            <a:endParaRPr lang="en-US" altLang="zh-TW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971550" lvl="1" indent="-514350" eaLnBrk="1" hangingPunct="1">
              <a:buFont typeface="+mj-lt"/>
              <a:buAutoNum type="arabicPeriod"/>
              <a:defRPr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節省轉換工具的時間</a:t>
            </a:r>
          </a:p>
          <a:p>
            <a:pPr lvl="1" eaLnBrk="1" hangingPunct="1">
              <a:defRPr/>
            </a:pPr>
            <a:endParaRPr lang="zh-TW" altLang="en-US" sz="2800" b="1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9011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077072"/>
            <a:ext cx="1252728" cy="182514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285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1" smtClean="0"/>
              <a:t>反思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8291513" cy="43434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學生從經驗中體現出：</a:t>
            </a:r>
          </a:p>
          <a:p>
            <a:pPr marL="971550" lvl="1" indent="-514350" eaLnBrk="1" hangingPunct="1">
              <a:buFont typeface="+mj-lt"/>
              <a:buAutoNum type="arabicPeriod"/>
              <a:defRPr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重複工作令員工感到沈悶</a:t>
            </a:r>
            <a:endParaRPr lang="en-US" altLang="zh-TW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971550" lvl="1" indent="-514350" eaLnBrk="1" hangingPunct="1">
              <a:buFont typeface="+mj-lt"/>
              <a:buAutoNum type="arabicPeriod"/>
              <a:defRPr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產品欠缺個人風格，標準式產出</a:t>
            </a:r>
            <a:endParaRPr lang="en-US" altLang="zh-TW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971550" lvl="1" indent="-514350" eaLnBrk="1" hangingPunct="1">
              <a:buFont typeface="+mj-lt"/>
              <a:buAutoNum type="arabicPeriod"/>
              <a:defRPr/>
            </a:pP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若其中一個工序出錯，其他工序會因而受到拖累，產出會減少</a:t>
            </a:r>
          </a:p>
          <a:p>
            <a:pPr lvl="1" eaLnBrk="1" hangingPunct="1">
              <a:defRPr/>
            </a:pPr>
            <a:endParaRPr lang="zh-TW" altLang="en-US" sz="2800" b="1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95535" y="4941168"/>
            <a:ext cx="6417142" cy="923330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並非適用於所有行業</a:t>
            </a:r>
          </a:p>
        </p:txBody>
      </p:sp>
    </p:spTree>
    <p:extLst>
      <p:ext uri="{BB962C8B-B14F-4D97-AF65-F5344CB8AC3E}">
        <p14:creationId xmlns:p14="http://schemas.microsoft.com/office/powerpoint/2010/main" val="97513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743200"/>
            <a:ext cx="5410200" cy="243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09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1" dirty="0" smtClean="0">
                <a:latin typeface="Arial Black" pitchFamily="34" charset="0"/>
              </a:rPr>
              <a:t>定義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382000" cy="4343400"/>
          </a:xfrm>
        </p:spPr>
        <p:txBody>
          <a:bodyPr/>
          <a:lstStyle/>
          <a:p>
            <a:pPr eaLnBrk="1" hangingPunct="1"/>
            <a:r>
              <a:rPr lang="zh-TW" altLang="en-US" sz="4000" b="1" dirty="0" smtClean="0">
                <a:latin typeface="Adobe 繁黑體 Std B" pitchFamily="34" charset="-120"/>
                <a:ea typeface="Adobe 繁黑體 Std B" pitchFamily="34" charset="-120"/>
              </a:rPr>
              <a:t>分工是指工人 </a:t>
            </a:r>
            <a:r>
              <a:rPr lang="zh-TW" altLang="en-US" sz="4000" b="1" dirty="0" smtClean="0">
                <a:solidFill>
                  <a:schemeClr val="accent1"/>
                </a:solidFill>
                <a:latin typeface="Adobe 繁黑體 Std B" pitchFamily="34" charset="-120"/>
                <a:ea typeface="Adobe 繁黑體 Std B" pitchFamily="34" charset="-120"/>
              </a:rPr>
              <a:t>專責 </a:t>
            </a:r>
            <a:r>
              <a:rPr lang="zh-TW" altLang="en-US" sz="4000" b="1" dirty="0" smtClean="0">
                <a:solidFill>
                  <a:srgbClr val="6600FF"/>
                </a:solidFill>
                <a:latin typeface="Adobe 繁黑體 Std B" pitchFamily="34" charset="-120"/>
                <a:ea typeface="Adobe 繁黑體 Std B" pitchFamily="34" charset="-120"/>
              </a:rPr>
              <a:t>一項工作 </a:t>
            </a:r>
            <a:r>
              <a:rPr lang="zh-TW" altLang="en-US" sz="4000" b="1" dirty="0" smtClean="0">
                <a:latin typeface="Adobe 繁黑體 Std B" pitchFamily="34" charset="-120"/>
                <a:ea typeface="Adobe 繁黑體 Std B" pitchFamily="34" charset="-120"/>
              </a:rPr>
              <a:t>或 </a:t>
            </a:r>
            <a:r>
              <a:rPr lang="zh-TW" altLang="en-US" sz="4000" b="1" dirty="0" smtClean="0">
                <a:solidFill>
                  <a:srgbClr val="6600FF"/>
                </a:solidFill>
                <a:latin typeface="Adobe 繁黑體 Std B" pitchFamily="34" charset="-120"/>
                <a:ea typeface="Adobe 繁黑體 Std B" pitchFamily="34" charset="-120"/>
              </a:rPr>
              <a:t>工作的某一部分</a:t>
            </a:r>
            <a:r>
              <a:rPr lang="zh-TW" altLang="en-US" sz="4000" b="1" dirty="0" smtClean="0">
                <a:latin typeface="Adobe 繁黑體 Std B" pitchFamily="34" charset="-120"/>
                <a:ea typeface="Adobe 繁黑體 Std B" pitchFamily="34" charset="-120"/>
              </a:rPr>
              <a:t>。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579813"/>
            <a:ext cx="2160588" cy="173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28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800" b="1" smtClean="0"/>
              <a:t>遊戲目的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8291513" cy="4700588"/>
          </a:xfrm>
        </p:spPr>
        <p:txBody>
          <a:bodyPr/>
          <a:lstStyle/>
          <a:p>
            <a:pPr eaLnBrk="1" hangingPunct="1"/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讓同學感受分工工作</a:t>
            </a:r>
          </a:p>
          <a:p>
            <a:pPr eaLnBrk="1" hangingPunct="1"/>
            <a:endParaRPr lang="zh-TW" altLang="en-US" sz="3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/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同學能體驗出分工帶來的好處</a:t>
            </a:r>
            <a:endParaRPr lang="en-US" altLang="zh-TW" sz="3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 產量提高</a:t>
            </a:r>
          </a:p>
          <a:p>
            <a:pPr eaLnBrk="1" hangingPunct="1"/>
            <a:endParaRPr lang="zh-TW" altLang="en-US" sz="3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/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同學進一步來分析其背後原因</a:t>
            </a:r>
          </a:p>
          <a:p>
            <a:pPr eaLnBrk="1" hangingPunct="1"/>
            <a:endParaRPr lang="zh-TW" altLang="en-US" sz="3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/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討論分工是否能適用於所有現實世界工作</a:t>
            </a:r>
          </a:p>
        </p:txBody>
      </p:sp>
    </p:spTree>
    <p:extLst>
      <p:ext uri="{BB962C8B-B14F-4D97-AF65-F5344CB8AC3E}">
        <p14:creationId xmlns:p14="http://schemas.microsoft.com/office/powerpoint/2010/main" val="351225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800" b="1" smtClean="0"/>
              <a:t>遊戲規則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8291513" cy="4700588"/>
          </a:xfrm>
        </p:spPr>
        <p:txBody>
          <a:bodyPr/>
          <a:lstStyle/>
          <a:p>
            <a:pPr eaLnBrk="1" hangingPunct="1"/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今天製造魚</a:t>
            </a:r>
          </a:p>
          <a:p>
            <a:pPr eaLnBrk="1" hangingPunct="1"/>
            <a:endParaRPr lang="zh-TW" altLang="en-US" sz="3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/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將全班同學分成四組，每組六位同學</a:t>
            </a:r>
          </a:p>
          <a:p>
            <a:pPr eaLnBrk="1" hangingPunct="1"/>
            <a:endParaRPr lang="zh-TW" altLang="en-US" sz="3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/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當中兩組同學體驗一下勞工分工</a:t>
            </a:r>
          </a:p>
          <a:p>
            <a:pPr eaLnBrk="1" hangingPunct="1"/>
            <a:endParaRPr lang="zh-TW" altLang="en-US" sz="3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/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另外兩組同學個別自己製造魚</a:t>
            </a:r>
          </a:p>
          <a:p>
            <a:pPr eaLnBrk="1" hangingPunct="1"/>
            <a:endParaRPr lang="zh-TW" altLang="en-US" sz="3200" b="1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48488" y="65088"/>
            <a:ext cx="1511300" cy="13319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580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4800" b="1" dirty="0" smtClean="0"/>
              <a:t>製造魚的步驟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00808"/>
            <a:ext cx="8382000" cy="45720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在一張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>A4</a:t>
            </a: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顔色紙上劃上：</a:t>
            </a:r>
          </a:p>
          <a:p>
            <a:pPr marL="914400" lvl="1" indent="-457200" eaLnBrk="1" hangingPunct="1"/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一個3” 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>x 3”</a:t>
            </a: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的正方型備用作魚身。</a:t>
            </a:r>
          </a:p>
          <a:p>
            <a:pPr marL="914400" lvl="1" indent="-457200" eaLnBrk="1" hangingPunct="1"/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一個1/2”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>x 3”</a:t>
            </a: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的長方型作掛魚之用。</a:t>
            </a:r>
          </a:p>
          <a:p>
            <a:pPr marL="914400" lvl="1" indent="-457200" eaLnBrk="1" hangingPunct="1"/>
            <a:endParaRPr lang="zh-TW" altLang="en-US" sz="3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其後將兩部份也剪出來。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（注意：一張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>A4</a:t>
            </a: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顔色紙該可製出幾條魚，請 </a:t>
            </a:r>
            <a:r>
              <a:rPr lang="zh-TW" altLang="en-US" sz="3200" b="1" dirty="0" smtClean="0">
                <a:solidFill>
                  <a:srgbClr val="6600FF"/>
                </a:solidFill>
                <a:latin typeface="Adobe 繁黑體 Std B" pitchFamily="34" charset="-120"/>
                <a:ea typeface="Adobe 繁黑體 Std B" pitchFamily="34" charset="-120"/>
              </a:rPr>
              <a:t>盡量使用 </a:t>
            </a: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所派發的紙張，資源有限。）</a:t>
            </a:r>
          </a:p>
          <a:p>
            <a:pPr marL="914400" lvl="1" indent="-457200" eaLnBrk="1" hangingPunct="1"/>
            <a:endParaRPr lang="zh-TW" altLang="en-US" sz="3200" b="1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636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4800" b="1" dirty="0" smtClean="0"/>
              <a:t>製造魚的步驟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zh-TW" sz="3600" b="1" dirty="0" smtClean="0">
                <a:latin typeface="Adobe 繁黑體 Std B" pitchFamily="34" charset="-120"/>
                <a:ea typeface="Adobe 繁黑體 Std B" pitchFamily="34" charset="-120"/>
              </a:rPr>
              <a:t>3. </a:t>
            </a: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在剪好的3’ 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>x 3’</a:t>
            </a: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正方型上，向紙的中央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　</a:t>
            </a:r>
            <a:r>
              <a:rPr lang="zh-TW" altLang="en-US" sz="1200" b="1" dirty="0" smtClean="0">
                <a:latin typeface="Adobe 繁黑體 Std B" pitchFamily="34" charset="-120"/>
                <a:ea typeface="Adobe 繁黑體 Std B" pitchFamily="34" charset="-120"/>
              </a:rPr>
              <a:t>　</a:t>
            </a: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剪。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　　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zh-TW" altLang="en-US" sz="2800" dirty="0" smtClean="0">
                <a:latin typeface="Adobe 繁黑體 Std B" pitchFamily="34" charset="-120"/>
                <a:ea typeface="Adobe 繁黑體 Std B" pitchFamily="34" charset="-120"/>
              </a:rPr>
              <a:t> 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010025" y="2909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TW" altLang="en-US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3124200"/>
            <a:ext cx="3076575" cy="262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54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800" b="1" smtClean="0"/>
              <a:t>製造魚的步驟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8147050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TW" sz="2800" b="1" dirty="0" smtClean="0">
                <a:latin typeface="Adobe 繁黑體 Std B" pitchFamily="34" charset="-120"/>
                <a:ea typeface="Adobe 繁黑體 Std B" pitchFamily="34" charset="-120"/>
              </a:rPr>
              <a:t>4.</a:t>
            </a: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將白咭紙上用一角硬幣畫圈﹝用作魚眼﹞。</a:t>
            </a:r>
          </a:p>
          <a:p>
            <a:pPr eaLnBrk="1" hangingPunct="1">
              <a:buFont typeface="Wingdings" pitchFamily="2" charset="2"/>
              <a:buNone/>
            </a:pPr>
            <a:endParaRPr lang="zh-TW" altLang="en-US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28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b="1" dirty="0" smtClean="0">
                <a:latin typeface="Adobe 繁黑體 Std B" pitchFamily="34" charset="-120"/>
                <a:ea typeface="Adobe 繁黑體 Std B" pitchFamily="34" charset="-120"/>
              </a:rPr>
              <a:t>5.</a:t>
            </a:r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將剪出來的白圓點用黑筆點睛。魚眼的位置應與圖中顯示的一樣，只可向前望；而魚眼不可向後望、不可向下望或不可向上望。</a:t>
            </a:r>
            <a:endParaRPr lang="zh-TW" altLang="zh-TW" sz="2800" b="1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74758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35825" y="1989138"/>
            <a:ext cx="1296988" cy="12969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0" y="2754313"/>
            <a:ext cx="91440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tabLst>
                <a:tab pos="304800" algn="l"/>
              </a:tabLst>
            </a:pPr>
            <a:r>
              <a:rPr lang="zh-TW" altLang="en-US" sz="1300">
                <a:ea typeface="標楷體" pitchFamily="65" charset="-120"/>
              </a:rPr>
              <a:t>.</a:t>
            </a:r>
            <a:r>
              <a:rPr lang="zh-TW" altLang="en-US" sz="700">
                <a:cs typeface="Times New Roman" pitchFamily="18" charset="0"/>
              </a:rPr>
              <a:t>          </a:t>
            </a:r>
            <a:r>
              <a:rPr lang="zh-TW" altLang="en-US" sz="1300">
                <a:ea typeface="標楷體" pitchFamily="65" charset="-120"/>
              </a:rPr>
              <a:t> </a:t>
            </a:r>
            <a:endParaRPr lang="zh-TW" altLang="en-US" sz="1200"/>
          </a:p>
          <a:p>
            <a:pPr>
              <a:tabLst>
                <a:tab pos="304800" algn="l"/>
              </a:tabLst>
            </a:pPr>
            <a:endParaRPr lang="zh-TW" altLang="en-US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581525"/>
            <a:ext cx="13684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64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" dur="2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4800" b="1" dirty="0" smtClean="0"/>
              <a:t>製造魚的步驟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534400" cy="43434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>6.</a:t>
            </a: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將魚身分义口用膠水重叠貼好，形成魚尾。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zh-TW" altLang="en-US" sz="3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>7.</a:t>
            </a: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剪出魚咀。</a:t>
            </a:r>
          </a:p>
          <a:p>
            <a:pPr marL="914400" lvl="1" indent="-457200" eaLnBrk="1" hangingPunct="1"/>
            <a:endParaRPr lang="zh-TW" altLang="en-US" sz="3200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3824288" y="2728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TW" altLang="en-US"/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781300"/>
            <a:ext cx="35814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93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800" b="1" smtClean="0"/>
              <a:t>製造魚的步驟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TW" sz="3600" b="1" dirty="0" smtClean="0">
                <a:latin typeface="Adobe 繁黑體 Std B" pitchFamily="34" charset="-120"/>
                <a:ea typeface="Adobe 繁黑體 Std B" pitchFamily="34" charset="-120"/>
              </a:rPr>
              <a:t>8.</a:t>
            </a:r>
            <a:r>
              <a:rPr lang="zh-TW" altLang="en-US" sz="3600" b="1" dirty="0" smtClean="0">
                <a:latin typeface="Adobe 繁黑體 Std B" pitchFamily="34" charset="-120"/>
                <a:ea typeface="Adobe 繁黑體 Std B" pitchFamily="34" charset="-120"/>
              </a:rPr>
              <a:t>將魚眼貼在魚身的適當位置。</a:t>
            </a:r>
          </a:p>
          <a:p>
            <a:pPr lvl="1" eaLnBrk="1" hangingPunct="1"/>
            <a:endParaRPr lang="zh-TW" altLang="en-US" sz="36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lvl="1" eaLnBrk="1" hangingPunct="1"/>
            <a:endParaRPr lang="zh-TW" altLang="en-US" sz="28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lvl="1" eaLnBrk="1" hangingPunct="1"/>
            <a:endParaRPr lang="zh-TW" altLang="en-US" sz="2800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3824288" y="2728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HK" altLang="en-US"/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2819400" cy="264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365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644</Words>
  <Application>Microsoft Office PowerPoint</Application>
  <PresentationFormat>如螢幕大小 (4:3)</PresentationFormat>
  <Paragraphs>114</Paragraphs>
  <Slides>19</Slides>
  <Notes>12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流線</vt:lpstr>
      <vt:lpstr>行動學習分享</vt:lpstr>
      <vt:lpstr>定義</vt:lpstr>
      <vt:lpstr>遊戲目的</vt:lpstr>
      <vt:lpstr>遊戲規則</vt:lpstr>
      <vt:lpstr>製造魚的步驟</vt:lpstr>
      <vt:lpstr>製造魚的步驟</vt:lpstr>
      <vt:lpstr>製造魚的步驟</vt:lpstr>
      <vt:lpstr>製造魚的步驟</vt:lpstr>
      <vt:lpstr>製造魚的步驟</vt:lpstr>
      <vt:lpstr>製造魚的步驟</vt:lpstr>
      <vt:lpstr>製造魚的步驟</vt:lpstr>
      <vt:lpstr>活動前的生產會議</vt:lpstr>
      <vt:lpstr>遊戲規則</vt:lpstr>
      <vt:lpstr>遊戲規則</vt:lpstr>
      <vt:lpstr>學生的工具</vt:lpstr>
      <vt:lpstr>經驗分享</vt:lpstr>
      <vt:lpstr>經驗分享</vt:lpstr>
      <vt:lpstr>反思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行動學習分享</dc:title>
  <dc:creator>Yau Chun Shing</dc:creator>
  <cp:lastModifiedBy>Ng Wai Chung</cp:lastModifiedBy>
  <cp:revision>2</cp:revision>
  <dcterms:created xsi:type="dcterms:W3CDTF">2016-06-07T04:41:49Z</dcterms:created>
  <dcterms:modified xsi:type="dcterms:W3CDTF">2016-06-17T04:13:38Z</dcterms:modified>
</cp:coreProperties>
</file>